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panose="020B0503030202020304" pitchFamily="34" charset="0"/>
      <p:regular r:id="rId18"/>
      <p:bold r:id="rId19"/>
      <p:italic r:id="rId20"/>
      <p:boldItalic r:id="rId21"/>
    </p:embeddedFont>
    <p:embeddedFont>
      <p:font typeface="Clear Sans Regular Bold" panose="020B0603030202020304" pitchFamily="34" charset="0"/>
      <p:regular r:id="rId22"/>
    </p:embeddedFont>
    <p:embeddedFont>
      <p:font typeface="Graphik Regular" panose="020B0503030202060203" pitchFamily="34" charset="77"/>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3CF76-3D30-4E2B-8103-D68EEA0E7F2B}" v="8" dt="2021-07-19T04:11:22.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5783" autoAdjust="0"/>
  </p:normalViewPr>
  <p:slideViewPr>
    <p:cSldViewPr>
      <p:cViewPr varScale="1">
        <p:scale>
          <a:sx n="61" d="100"/>
          <a:sy n="61" d="100"/>
        </p:scale>
        <p:origin x="140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a:t>
            </a:r>
            <a:r>
              <a:rPr lang="en-US" dirty="0" err="1"/>
              <a:t>visualizatio's</a:t>
            </a:r>
            <a:r>
              <a:rPr lang="en-US" dirty="0"/>
              <a:t>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cleaning - after understanding your business, we then cleaned the available datasets and thought about what an ideal dataset should look like for this problem.</a:t>
            </a:r>
          </a:p>
          <a:p>
            <a:pPr lvl="0"/>
            <a:r>
              <a:rPr lang="en-US" dirty="0"/>
              <a:t>3. Data modelling - After ensuring the data was clean for analysis, we needed to process and model this data into a dataset that can precisely answer the business questions and produce the results needed.</a:t>
            </a:r>
          </a:p>
          <a:p>
            <a:pPr lvl="0"/>
            <a:r>
              <a:rPr lang="en-US" dirty="0"/>
              <a:t>4. Data analysis -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were 1897 reactions from just the animal category alone! People obviously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a:p>
            <a:pPr lvl="0"/>
            <a:r>
              <a:rPr lang="en-US" dirty="0"/>
              <a:t>Finally, its also interesting to see science and technology too. This may suggest that people enjoy consuming factual content and snippets of content that they can learn something from.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6" name="AutoShape 2">
            <a:extLst>
              <a:ext uri="{FF2B5EF4-FFF2-40B4-BE49-F238E27FC236}">
                <a16:creationId xmlns:a16="http://schemas.microsoft.com/office/drawing/2014/main" id="{58EF3471-5986-AE47-8495-728327479938}"/>
              </a:ext>
            </a:extLst>
          </p:cNvPr>
          <p:cNvSpPr/>
          <p:nvPr/>
        </p:nvSpPr>
        <p:spPr>
          <a:xfrm>
            <a:off x="10475052" y="0"/>
            <a:ext cx="7812948" cy="10287000"/>
          </a:xfrm>
          <a:prstGeom prst="rect">
            <a:avLst/>
          </a:prstGeom>
          <a:solidFill>
            <a:srgbClr val="000000">
              <a:alpha val="3922"/>
            </a:srgbClr>
          </a:solidFill>
        </p:spPr>
      </p:sp>
      <p:grpSp>
        <p:nvGrpSpPr>
          <p:cNvPr id="27" name="Group 7">
            <a:extLst>
              <a:ext uri="{FF2B5EF4-FFF2-40B4-BE49-F238E27FC236}">
                <a16:creationId xmlns:a16="http://schemas.microsoft.com/office/drawing/2014/main" id="{234FDAED-EE10-3949-A2A9-F81AC41AFAEF}"/>
              </a:ext>
            </a:extLst>
          </p:cNvPr>
          <p:cNvGrpSpPr/>
          <p:nvPr/>
        </p:nvGrpSpPr>
        <p:grpSpPr>
          <a:xfrm>
            <a:off x="11581833" y="3887618"/>
            <a:ext cx="5677467" cy="2511764"/>
            <a:chOff x="0" y="0"/>
            <a:chExt cx="7569956" cy="3349018"/>
          </a:xfrm>
        </p:grpSpPr>
        <p:sp>
          <p:nvSpPr>
            <p:cNvPr id="28" name="TextBox 8">
              <a:extLst>
                <a:ext uri="{FF2B5EF4-FFF2-40B4-BE49-F238E27FC236}">
                  <a16:creationId xmlns:a16="http://schemas.microsoft.com/office/drawing/2014/main" id="{269B9A6F-DC02-FD48-875A-DE49C95589FA}"/>
                </a:ext>
              </a:extLst>
            </p:cNvPr>
            <p:cNvSpPr txBox="1"/>
            <p:nvPr/>
          </p:nvSpPr>
          <p:spPr>
            <a:xfrm>
              <a:off x="0" y="691989"/>
              <a:ext cx="7569956" cy="2657029"/>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29" name="TextBox 9">
              <a:extLst>
                <a:ext uri="{FF2B5EF4-FFF2-40B4-BE49-F238E27FC236}">
                  <a16:creationId xmlns:a16="http://schemas.microsoft.com/office/drawing/2014/main" id="{9BE98286-20D0-0F43-95FD-A7486B483CB2}"/>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INSIGHT</a:t>
              </a:r>
            </a:p>
          </p:txBody>
        </p:sp>
      </p:grpSp>
      <p:grpSp>
        <p:nvGrpSpPr>
          <p:cNvPr id="30" name="Group 11">
            <a:extLst>
              <a:ext uri="{FF2B5EF4-FFF2-40B4-BE49-F238E27FC236}">
                <a16:creationId xmlns:a16="http://schemas.microsoft.com/office/drawing/2014/main" id="{F1874E57-C775-2B41-8A91-6423DF4C28AF}"/>
              </a:ext>
            </a:extLst>
          </p:cNvPr>
          <p:cNvGrpSpPr/>
          <p:nvPr/>
        </p:nvGrpSpPr>
        <p:grpSpPr>
          <a:xfrm>
            <a:off x="11581833" y="1616149"/>
            <a:ext cx="5677467" cy="1501963"/>
            <a:chOff x="0" y="0"/>
            <a:chExt cx="7569956" cy="2002618"/>
          </a:xfrm>
        </p:grpSpPr>
        <p:sp>
          <p:nvSpPr>
            <p:cNvPr id="31" name="TextBox 12">
              <a:extLst>
                <a:ext uri="{FF2B5EF4-FFF2-40B4-BE49-F238E27FC236}">
                  <a16:creationId xmlns:a16="http://schemas.microsoft.com/office/drawing/2014/main" id="{B930539D-B309-DF4F-BB41-4D61D91F7FC2}"/>
                </a:ext>
              </a:extLst>
            </p:cNvPr>
            <p:cNvSpPr txBox="1"/>
            <p:nvPr/>
          </p:nvSpPr>
          <p:spPr>
            <a:xfrm>
              <a:off x="0" y="691989"/>
              <a:ext cx="7569956" cy="1310629"/>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Animals and science are the two most popular categories of content, showing that people enjoy "real-life" and "factual" content the most.</a:t>
              </a:r>
            </a:p>
          </p:txBody>
        </p:sp>
        <p:sp>
          <p:nvSpPr>
            <p:cNvPr id="32" name="TextBox 13">
              <a:extLst>
                <a:ext uri="{FF2B5EF4-FFF2-40B4-BE49-F238E27FC236}">
                  <a16:creationId xmlns:a16="http://schemas.microsoft.com/office/drawing/2014/main" id="{EA775DEA-C6AD-DC4F-AE61-910FBC29EA06}"/>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ANALYSIS</a:t>
              </a:r>
            </a:p>
          </p:txBody>
        </p:sp>
      </p:grpSp>
      <p:sp>
        <p:nvSpPr>
          <p:cNvPr id="33" name="TextBox 15">
            <a:extLst>
              <a:ext uri="{FF2B5EF4-FFF2-40B4-BE49-F238E27FC236}">
                <a16:creationId xmlns:a16="http://schemas.microsoft.com/office/drawing/2014/main" id="{3878C91A-A881-2246-B808-8E2A770FCD2C}"/>
              </a:ext>
            </a:extLst>
          </p:cNvPr>
          <p:cNvSpPr txBox="1"/>
          <p:nvPr/>
        </p:nvSpPr>
        <p:spPr>
          <a:xfrm>
            <a:off x="11581833" y="7519579"/>
            <a:ext cx="5677467" cy="1319571"/>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This ad-hoc analysis is insightful, but it's time to take this analysis into large scale production for real-time understanding of your business. We can show you how to do this.   </a:t>
            </a:r>
          </a:p>
        </p:txBody>
      </p:sp>
      <p:sp>
        <p:nvSpPr>
          <p:cNvPr id="34" name="TextBox 16">
            <a:extLst>
              <a:ext uri="{FF2B5EF4-FFF2-40B4-BE49-F238E27FC236}">
                <a16:creationId xmlns:a16="http://schemas.microsoft.com/office/drawing/2014/main" id="{C86FA57A-D9CA-A84F-BD9F-47A86DB6898F}"/>
              </a:ext>
            </a:extLst>
          </p:cNvPr>
          <p:cNvSpPr txBox="1"/>
          <p:nvPr/>
        </p:nvSpPr>
        <p:spPr>
          <a:xfrm>
            <a:off x="11581833" y="6964868"/>
            <a:ext cx="5677467" cy="338779"/>
          </a:xfrm>
          <a:prstGeom prst="rect">
            <a:avLst/>
          </a:prstGeom>
        </p:spPr>
        <p:txBody>
          <a:bodyPr lIns="0" tIns="0" rIns="0" bIns="0" rtlCol="0" anchor="t">
            <a:spAutoFit/>
          </a:bodyPr>
          <a:lstStyle/>
          <a:p>
            <a:pPr>
              <a:lnSpc>
                <a:spcPts val="2940"/>
              </a:lnSpc>
            </a:pPr>
            <a:r>
              <a:rPr lang="en-US" sz="2100" spc="-21" dirty="0">
                <a:solidFill>
                  <a:srgbClr val="000000"/>
                </a:solidFill>
                <a:latin typeface="Clear Sans Regular Bold"/>
              </a:rPr>
              <a:t>NEXT 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9422918" y="3543300"/>
            <a:ext cx="5664682" cy="3139321"/>
          </a:xfrm>
          <a:prstGeom prst="rect">
            <a:avLst/>
          </a:prstGeom>
          <a:noFill/>
        </p:spPr>
        <p:txBody>
          <a:bodyPr wrap="square" rtlCol="0">
            <a:spAutoFit/>
          </a:bodyPr>
          <a:lstStyle/>
          <a:p>
            <a:pPr>
              <a:lnSpc>
                <a:spcPts val="2660"/>
              </a:lnSpc>
            </a:pPr>
            <a:r>
              <a:rPr lang="en-US" sz="1900" spc="-19" dirty="0">
                <a:latin typeface="Clear Sans Regular"/>
              </a:rPr>
              <a:t>Social Buzz is a fast growing technology unicorn that need to adapt quickly to it's global scale. Accenture has begun a 3 month POC focusing on these tasks:</a:t>
            </a:r>
          </a:p>
          <a:p>
            <a:pPr>
              <a:lnSpc>
                <a:spcPts val="2660"/>
              </a:lnSpc>
            </a:pPr>
            <a:endParaRPr lang="en-US" sz="1900" spc="-19" dirty="0">
              <a:latin typeface="Clear Sans Regular"/>
            </a:endParaRPr>
          </a:p>
          <a:p>
            <a:pPr marL="410211" lvl="1" indent="-205106">
              <a:lnSpc>
                <a:spcPts val="2660"/>
              </a:lnSpc>
              <a:buFont typeface="Arial"/>
              <a:buChar char="•"/>
            </a:pPr>
            <a:r>
              <a:rPr lang="en-US" sz="1900" spc="-19" dirty="0">
                <a:latin typeface="Clear Sans Regular"/>
              </a:rPr>
              <a:t>An audit of Social Buzz's big data practice</a:t>
            </a:r>
          </a:p>
          <a:p>
            <a:pPr marL="410211" lvl="1" indent="-205106">
              <a:lnSpc>
                <a:spcPts val="2660"/>
              </a:lnSpc>
              <a:buFont typeface="Arial"/>
              <a:buChar char="•"/>
            </a:pPr>
            <a:r>
              <a:rPr lang="en-US" sz="1900" spc="-19" dirty="0">
                <a:latin typeface="Clear Sans Regular"/>
              </a:rPr>
              <a:t>Recommendations for a successful IPO</a:t>
            </a:r>
          </a:p>
          <a:p>
            <a:pPr marL="410210" lvl="1" indent="-205105">
              <a:lnSpc>
                <a:spcPts val="2660"/>
              </a:lnSpc>
              <a:buFont typeface="Arial"/>
              <a:buChar char="•"/>
            </a:pPr>
            <a:r>
              <a:rPr lang="en-US" sz="1900" spc="-19" dirty="0">
                <a:latin typeface="Clear Sans Regular"/>
              </a:rPr>
              <a:t>Analysis to find Social Buzz's top 5 most popular categories of content </a:t>
            </a:r>
          </a:p>
          <a:p>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raphik Regular" panose="020B050303020206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14115"/>
          </a:xfrm>
          <a:prstGeom prst="rect">
            <a:avLst/>
          </a:prstGeom>
        </p:spPr>
        <p:txBody>
          <a:bodyPr lIns="0" tIns="0" rIns="0" bIns="0" rtlCol="0" anchor="t">
            <a:spAutoFit/>
          </a:bodyPr>
          <a:lstStyle/>
          <a:p>
            <a:pPr>
              <a:lnSpc>
                <a:spcPts val="4480"/>
              </a:lnSpc>
            </a:pPr>
            <a:r>
              <a:rPr lang="en-US" sz="3200" spc="-32" dirty="0">
                <a:solidFill>
                  <a:srgbClr val="FFFFFF"/>
                </a:solidFill>
                <a:latin typeface="Graphik Regular" panose="020B0503030202060203" pitchFamily="34" charset="0"/>
              </a:rPr>
              <a:t>Over </a:t>
            </a:r>
            <a:r>
              <a:rPr lang="en-US" sz="3200" u="sng" spc="-32" dirty="0">
                <a:solidFill>
                  <a:srgbClr val="FFFFFF"/>
                </a:solidFill>
                <a:latin typeface="Graphik Regular" panose="020B0503030202060203" pitchFamily="34" charset="0"/>
              </a:rPr>
              <a:t>100000</a:t>
            </a:r>
            <a:r>
              <a:rPr lang="en-US" sz="3200" spc="-32" dirty="0">
                <a:solidFill>
                  <a:srgbClr val="FFFFFF"/>
                </a:solidFill>
                <a:latin typeface="Graphik Regular" panose="020B050303020206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315099" cy="1687065"/>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raphik Regular" panose="020B0503030202060203" pitchFamily="34" charset="0"/>
              </a:rPr>
              <a:t>36,500,000</a:t>
            </a:r>
            <a:r>
              <a:rPr lang="en-US" sz="3200" spc="-32" dirty="0">
                <a:solidFill>
                  <a:srgbClr val="FFFFFF"/>
                </a:solidFill>
                <a:latin typeface="Graphik Regular" panose="020B0503030202060203" pitchFamily="34" charset="0"/>
              </a:rPr>
              <a:t> pieces of content</a:t>
            </a:r>
          </a:p>
          <a:p>
            <a:pPr>
              <a:lnSpc>
                <a:spcPts val="4480"/>
              </a:lnSpc>
              <a:spcBef>
                <a:spcPct val="0"/>
              </a:spcBef>
            </a:pPr>
            <a:r>
              <a:rPr lang="en-US" sz="3200" spc="-32" dirty="0">
                <a:solidFill>
                  <a:srgbClr val="FFFFFF"/>
                </a:solidFill>
                <a:latin typeface="Graphik Regular" panose="020B050303020206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54218"/>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raphik Regular" panose="020B050303020206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2" name="Group 32">
            <a:extLst>
              <a:ext uri="{FF2B5EF4-FFF2-40B4-BE49-F238E27FC236}">
                <a16:creationId xmlns:a16="http://schemas.microsoft.com/office/drawing/2014/main" id="{CF12C1E1-BA1A-C344-97B2-3FC73436FD21}"/>
              </a:ext>
            </a:extLst>
          </p:cNvPr>
          <p:cNvGrpSpPr/>
          <p:nvPr/>
        </p:nvGrpSpPr>
        <p:grpSpPr>
          <a:xfrm>
            <a:off x="14510148" y="1657227"/>
            <a:ext cx="2616047" cy="1070113"/>
            <a:chOff x="0" y="0"/>
            <a:chExt cx="3488063" cy="1426818"/>
          </a:xfrm>
        </p:grpSpPr>
        <p:sp>
          <p:nvSpPr>
            <p:cNvPr id="33" name="TextBox 33">
              <a:extLst>
                <a:ext uri="{FF2B5EF4-FFF2-40B4-BE49-F238E27FC236}">
                  <a16:creationId xmlns:a16="http://schemas.microsoft.com/office/drawing/2014/main" id="{86579C22-77F7-8948-9508-05FD0414A2AA}"/>
                </a:ext>
              </a:extLst>
            </p:cNvPr>
            <p:cNvSpPr txBox="1"/>
            <p:nvPr/>
          </p:nvSpPr>
          <p:spPr>
            <a:xfrm>
              <a:off x="0" y="564989"/>
              <a:ext cx="3488063" cy="861829"/>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Chief Technology Architect</a:t>
              </a:r>
            </a:p>
          </p:txBody>
        </p:sp>
        <p:sp>
          <p:nvSpPr>
            <p:cNvPr id="34" name="TextBox 34">
              <a:extLst>
                <a:ext uri="{FF2B5EF4-FFF2-40B4-BE49-F238E27FC236}">
                  <a16:creationId xmlns:a16="http://schemas.microsoft.com/office/drawing/2014/main" id="{F8F9BDBD-AA9A-474B-B480-4DDB1DF84761}"/>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dirty="0">
                  <a:solidFill>
                    <a:srgbClr val="000000"/>
                  </a:solidFill>
                  <a:latin typeface="Clear Sans Regular Bold"/>
                </a:rPr>
                <a:t>ANDREW FLEMING</a:t>
              </a:r>
            </a:p>
          </p:txBody>
        </p:sp>
      </p:grpSp>
      <p:grpSp>
        <p:nvGrpSpPr>
          <p:cNvPr id="35" name="Group 35">
            <a:extLst>
              <a:ext uri="{FF2B5EF4-FFF2-40B4-BE49-F238E27FC236}">
                <a16:creationId xmlns:a16="http://schemas.microsoft.com/office/drawing/2014/main" id="{82E5A0AC-D1CA-8049-B99B-924F644A0681}"/>
              </a:ext>
            </a:extLst>
          </p:cNvPr>
          <p:cNvGrpSpPr/>
          <p:nvPr/>
        </p:nvGrpSpPr>
        <p:grpSpPr>
          <a:xfrm>
            <a:off x="14510148" y="4776743"/>
            <a:ext cx="2616047" cy="733513"/>
            <a:chOff x="0" y="0"/>
            <a:chExt cx="3488063" cy="978017"/>
          </a:xfrm>
        </p:grpSpPr>
        <p:sp>
          <p:nvSpPr>
            <p:cNvPr id="36" name="TextBox 36">
              <a:extLst>
                <a:ext uri="{FF2B5EF4-FFF2-40B4-BE49-F238E27FC236}">
                  <a16:creationId xmlns:a16="http://schemas.microsoft.com/office/drawing/2014/main" id="{46886E39-FA3C-3743-9AB5-FDCABC89ABF6}"/>
                </a:ext>
              </a:extLst>
            </p:cNvPr>
            <p:cNvSpPr txBox="1"/>
            <p:nvPr/>
          </p:nvSpPr>
          <p:spPr>
            <a:xfrm>
              <a:off x="0" y="564989"/>
              <a:ext cx="3488063" cy="413028"/>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Senior Principal</a:t>
              </a:r>
            </a:p>
          </p:txBody>
        </p:sp>
        <p:sp>
          <p:nvSpPr>
            <p:cNvPr id="37" name="TextBox 37">
              <a:extLst>
                <a:ext uri="{FF2B5EF4-FFF2-40B4-BE49-F238E27FC236}">
                  <a16:creationId xmlns:a16="http://schemas.microsoft.com/office/drawing/2014/main" id="{7CE9B6B9-4C68-584F-AF2C-67DF9430E611}"/>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MARCUS ROMPTON</a:t>
              </a:r>
            </a:p>
          </p:txBody>
        </p:sp>
      </p:grpSp>
      <p:grpSp>
        <p:nvGrpSpPr>
          <p:cNvPr id="38" name="Group 38">
            <a:extLst>
              <a:ext uri="{FF2B5EF4-FFF2-40B4-BE49-F238E27FC236}">
                <a16:creationId xmlns:a16="http://schemas.microsoft.com/office/drawing/2014/main" id="{66FD8EBE-CB97-1A46-AA62-1A2FBC50D862}"/>
              </a:ext>
            </a:extLst>
          </p:cNvPr>
          <p:cNvGrpSpPr/>
          <p:nvPr/>
        </p:nvGrpSpPr>
        <p:grpSpPr>
          <a:xfrm>
            <a:off x="14510148" y="7727959"/>
            <a:ext cx="2616047" cy="733513"/>
            <a:chOff x="0" y="0"/>
            <a:chExt cx="3488063" cy="978017"/>
          </a:xfrm>
        </p:grpSpPr>
        <p:sp>
          <p:nvSpPr>
            <p:cNvPr id="39" name="TextBox 39">
              <a:extLst>
                <a:ext uri="{FF2B5EF4-FFF2-40B4-BE49-F238E27FC236}">
                  <a16:creationId xmlns:a16="http://schemas.microsoft.com/office/drawing/2014/main" id="{6BDF8EA4-7682-0A43-AFCE-EB4F8F717986}"/>
                </a:ext>
              </a:extLst>
            </p:cNvPr>
            <p:cNvSpPr txBox="1"/>
            <p:nvPr/>
          </p:nvSpPr>
          <p:spPr>
            <a:xfrm>
              <a:off x="0" y="564989"/>
              <a:ext cx="3488063" cy="413028"/>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Data Analyst</a:t>
              </a:r>
            </a:p>
          </p:txBody>
        </p:sp>
        <p:sp>
          <p:nvSpPr>
            <p:cNvPr id="40" name="TextBox 40">
              <a:extLst>
                <a:ext uri="{FF2B5EF4-FFF2-40B4-BE49-F238E27FC236}">
                  <a16:creationId xmlns:a16="http://schemas.microsoft.com/office/drawing/2014/main" id="{45E6AA62-3934-1447-AF4B-0AD57503CEDD}"/>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YOU</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16915"/>
          </a:xfrm>
          <a:prstGeom prst="rect">
            <a:avLst/>
          </a:prstGeom>
        </p:spPr>
        <p:txBody>
          <a:bodyPr lIns="0" tIns="0" rIns="0" bIns="0" rtlCol="0" anchor="t">
            <a:spAutoFit/>
          </a:bodyPr>
          <a:lstStyle/>
          <a:p>
            <a:pPr>
              <a:lnSpc>
                <a:spcPts val="2659"/>
              </a:lnSpc>
            </a:pPr>
            <a:r>
              <a:rPr lang="en-US" sz="1899" spc="-18">
                <a:solidFill>
                  <a:srgbClr val="FFFFFF"/>
                </a:solidFill>
                <a:latin typeface="Graphik Regular" panose="020B050303020206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UNIQUE</a:t>
            </a:r>
          </a:p>
          <a:p>
            <a:pPr algn="ctr">
              <a:lnSpc>
                <a:spcPts val="3359"/>
              </a:lnSpc>
            </a:pPr>
            <a:r>
              <a:rPr lang="en-US" sz="2400" spc="-24" dirty="0">
                <a:solidFill>
                  <a:srgbClr val="000000"/>
                </a:solidFill>
                <a:latin typeface="Graphik Regular" panose="020B050303020206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15429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Graphik Regular" panose="020B050303020206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MONTH WITH </a:t>
            </a:r>
          </a:p>
          <a:p>
            <a:pPr algn="ctr">
              <a:lnSpc>
                <a:spcPts val="3359"/>
              </a:lnSpc>
            </a:pPr>
            <a:r>
              <a:rPr lang="en-US" sz="2400" spc="-24">
                <a:solidFill>
                  <a:srgbClr val="000000"/>
                </a:solidFill>
                <a:latin typeface="Graphik Regular" panose="020B050303020206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CEC82834-F139-6341-8704-95423C0C958D}"/>
              </a:ext>
            </a:extLst>
          </p:cNvPr>
          <p:cNvPicPr>
            <a:picLocks noChangeAspect="1"/>
          </p:cNvPicPr>
          <p:nvPr/>
        </p:nvPicPr>
        <p:blipFill>
          <a:blip r:embed="rId7"/>
          <a:srcRect/>
          <a:stretch>
            <a:fillRect/>
          </a:stretch>
        </p:blipFill>
        <p:spPr>
          <a:xfrm>
            <a:off x="4496753" y="1592190"/>
            <a:ext cx="9571772" cy="71026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321E9A61-AACF-DB41-B007-BB9C2D02C278}"/>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1711</Words>
  <Application>Microsoft Macintosh PowerPoint</Application>
  <PresentationFormat>Custom</PresentationFormat>
  <Paragraphs>149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Clear Sans Regular</vt:lpstr>
      <vt:lpstr>Arial</vt:lpstr>
      <vt:lpstr>Graphik Regular</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Liz Aouad</cp:lastModifiedBy>
  <cp:revision>8</cp:revision>
  <dcterms:created xsi:type="dcterms:W3CDTF">2006-08-16T00:00:00Z</dcterms:created>
  <dcterms:modified xsi:type="dcterms:W3CDTF">2021-07-28T16:26:27Z</dcterms:modified>
  <dc:identifier>DAEhDyfaYKE</dc:identifier>
</cp:coreProperties>
</file>